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10" d="100"/>
          <a:sy n="110" d="100"/>
        </p:scale>
        <p:origin x="-55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31FE0785-CC24-4466-922C-68DE2D5742B9}" type="slidenum">
              <a:rPr lang="en-IN" smtClean="0"/>
              <a:pPr/>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570471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FE0785-CC24-4466-922C-68DE2D5742B9}" type="slidenum">
              <a:rPr lang="en-IN" smtClean="0"/>
              <a:pPr/>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34061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FE0785-CC24-4466-922C-68DE2D5742B9}" type="slidenum">
              <a:rPr lang="en-IN" smtClean="0"/>
              <a:pPr/>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77126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FE0785-CC24-4466-922C-68DE2D5742B9}" type="slidenum">
              <a:rPr lang="en-IN" smtClean="0"/>
              <a:pPr/>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33193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1FE0785-CC24-4466-922C-68DE2D5742B9}" type="slidenum">
              <a:rPr lang="en-IN" smtClean="0"/>
              <a:pPr/>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430177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FE0785-CC24-4466-922C-68DE2D5742B9}" type="slidenum">
              <a:rPr lang="en-IN" smtClean="0"/>
              <a:pPr/>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437769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1FE0785-CC24-4466-922C-68DE2D5742B9}" type="slidenum">
              <a:rPr lang="en-IN" smtClean="0"/>
              <a:pPr/>
              <a:t>‹#›</a:t>
            </a:fld>
            <a:endParaRPr lang="en-IN"/>
          </a:p>
        </p:txBody>
      </p:sp>
    </p:spTree>
    <p:extLst>
      <p:ext uri="{BB962C8B-B14F-4D97-AF65-F5344CB8AC3E}">
        <p14:creationId xmlns:p14="http://schemas.microsoft.com/office/powerpoint/2010/main" xmlns="" val="560764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FE0785-CC24-4466-922C-68DE2D5742B9}" type="slidenum">
              <a:rPr lang="en-IN" smtClean="0"/>
              <a:pPr/>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805272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0D7141E-5236-4F98-9215-31C4BFB9BE17}" type="datetimeFigureOut">
              <a:rPr lang="en-IN" smtClean="0"/>
              <a:pPr/>
              <a:t>17-08-2022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31FE0785-CC24-4466-922C-68DE2D5742B9}" type="slidenum">
              <a:rPr lang="en-IN" smtClean="0"/>
              <a:pPr/>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611850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FE0785-CC24-4466-922C-68DE2D5742B9}" type="slidenum">
              <a:rPr lang="en-IN" smtClean="0"/>
              <a:pPr/>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189551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D7141E-5236-4F98-9215-31C4BFB9BE17}" type="datetimeFigureOut">
              <a:rPr lang="en-IN" smtClean="0"/>
              <a:pPr/>
              <a:t>17-08-2022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FE0785-CC24-4466-922C-68DE2D5742B9}" type="slidenum">
              <a:rPr lang="en-IN" smtClean="0"/>
              <a:pPr/>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14636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0D7141E-5236-4F98-9215-31C4BFB9BE17}" type="datetimeFigureOut">
              <a:rPr lang="en-IN" smtClean="0"/>
              <a:pPr/>
              <a:t>17-08-2022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1FE0785-CC24-4466-922C-68DE2D5742B9}" type="slidenum">
              <a:rPr lang="en-IN" smtClean="0"/>
              <a:pPr/>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91027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1D6646-7890-0F48-DF77-EED4E0FF6633}"/>
              </a:ext>
            </a:extLst>
          </p:cNvPr>
          <p:cNvSpPr>
            <a:spLocks noGrp="1"/>
          </p:cNvSpPr>
          <p:nvPr>
            <p:ph type="title"/>
          </p:nvPr>
        </p:nvSpPr>
        <p:spPr>
          <a:xfrm>
            <a:off x="2257726" y="3707938"/>
            <a:ext cx="10515600" cy="1325563"/>
          </a:xfrm>
        </p:spPr>
        <p:txBody>
          <a:bodyPr/>
          <a:lstStyle/>
          <a:p>
            <a:r>
              <a:rPr lang="en-US" sz="4400" b="1" u="sng" spc="600" dirty="0">
                <a:solidFill>
                  <a:srgbClr val="FF0000"/>
                </a:solidFill>
                <a:latin typeface="Bahnschrift Light" panose="020B0502040204020203" pitchFamily="34" charset="0"/>
              </a:rPr>
              <a:t>HISTORY OF INDIA </a:t>
            </a:r>
            <a:endParaRPr lang="en-IN" dirty="0"/>
          </a:p>
        </p:txBody>
      </p:sp>
      <p:sp>
        <p:nvSpPr>
          <p:cNvPr id="3" name="Content Placeholder 2">
            <a:extLst>
              <a:ext uri="{FF2B5EF4-FFF2-40B4-BE49-F238E27FC236}">
                <a16:creationId xmlns:a16="http://schemas.microsoft.com/office/drawing/2014/main" xmlns="" id="{6CF348BC-80A7-1F70-50CC-71B5BDEC5AA8}"/>
              </a:ext>
            </a:extLst>
          </p:cNvPr>
          <p:cNvSpPr>
            <a:spLocks noGrp="1"/>
          </p:cNvSpPr>
          <p:nvPr>
            <p:ph idx="1"/>
          </p:nvPr>
        </p:nvSpPr>
        <p:spPr>
          <a:xfrm>
            <a:off x="0" y="4742688"/>
            <a:ext cx="12192000" cy="2298192"/>
          </a:xfrm>
        </p:spPr>
        <p:txBody>
          <a:bodyPr/>
          <a:lstStyle/>
          <a:p>
            <a:pPr marL="0" indent="0" algn="ctr">
              <a:buNone/>
            </a:pPr>
            <a:r>
              <a:rPr lang="en-US" sz="2800" b="1" u="sng" dirty="0">
                <a:solidFill>
                  <a:srgbClr val="C00000"/>
                </a:solidFill>
                <a:effectLst>
                  <a:outerShdw blurRad="38100" dist="38100" dir="2700000" algn="tl">
                    <a:srgbClr val="000000">
                      <a:alpha val="43137"/>
                    </a:srgbClr>
                  </a:outerShdw>
                </a:effectLst>
              </a:rPr>
              <a:t>BA HISTORY PROGRAMME (ANNUAL) COURSES AS DISCIPLINE </a:t>
            </a:r>
          </a:p>
          <a:p>
            <a:pPr marL="0" indent="0" algn="ctr">
              <a:buNone/>
            </a:pPr>
            <a:r>
              <a:rPr lang="en-US" sz="2800" b="1" u="sng" dirty="0">
                <a:solidFill>
                  <a:srgbClr val="92D050"/>
                </a:solidFill>
                <a:effectLst>
                  <a:outerShdw blurRad="38100" dist="38100" dir="2700000" algn="tl">
                    <a:srgbClr val="000000">
                      <a:alpha val="43137"/>
                    </a:srgbClr>
                  </a:outerShdw>
                </a:effectLst>
              </a:rPr>
              <a:t>VEDIC CULTURE: POLITY, ECONOMY, SOCIETY, AND RELIGION </a:t>
            </a:r>
          </a:p>
          <a:p>
            <a:endParaRPr lang="en-IN" dirty="0"/>
          </a:p>
        </p:txBody>
      </p:sp>
      <p:pic>
        <p:nvPicPr>
          <p:cNvPr id="4" name="Picture 3" descr="A picture containing ground, outdoor, building, old&#10;&#10;Description automatically generated">
            <a:extLst>
              <a:ext uri="{FF2B5EF4-FFF2-40B4-BE49-F238E27FC236}">
                <a16:creationId xmlns:a16="http://schemas.microsoft.com/office/drawing/2014/main" xmlns="" id="{E7EF3FE8-E555-DC30-9087-A14697113755}"/>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16895" r="1" b="12123"/>
          <a:stretch/>
        </p:blipFill>
        <p:spPr>
          <a:xfrm>
            <a:off x="0" y="179781"/>
            <a:ext cx="12192000" cy="3766876"/>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p:spPr>
      </p:pic>
    </p:spTree>
    <p:extLst>
      <p:ext uri="{BB962C8B-B14F-4D97-AF65-F5344CB8AC3E}">
        <p14:creationId xmlns:p14="http://schemas.microsoft.com/office/powerpoint/2010/main" xmlns="" val="3681196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9589-8610-9EBF-2DDD-EFBFBD095488}"/>
              </a:ext>
            </a:extLst>
          </p:cNvPr>
          <p:cNvSpPr>
            <a:spLocks noGrp="1"/>
          </p:cNvSpPr>
          <p:nvPr>
            <p:ph type="ctrTitle"/>
          </p:nvPr>
        </p:nvSpPr>
        <p:spPr>
          <a:xfrm>
            <a:off x="0" y="1"/>
            <a:ext cx="12192000" cy="1043354"/>
          </a:xfrm>
        </p:spPr>
        <p:txBody>
          <a:bodyPr/>
          <a:lstStyle/>
          <a:p>
            <a:r>
              <a:rPr lang="en-IN" dirty="0"/>
              <a:t>VEDIC PERIOD</a:t>
            </a:r>
          </a:p>
        </p:txBody>
      </p:sp>
      <p:sp>
        <p:nvSpPr>
          <p:cNvPr id="3" name="Subtitle 2">
            <a:extLst>
              <a:ext uri="{FF2B5EF4-FFF2-40B4-BE49-F238E27FC236}">
                <a16:creationId xmlns:a16="http://schemas.microsoft.com/office/drawing/2014/main" xmlns="" id="{2FE169AF-BBB5-341F-3294-9F81A7083CCC}"/>
              </a:ext>
            </a:extLst>
          </p:cNvPr>
          <p:cNvSpPr>
            <a:spLocks noGrp="1"/>
          </p:cNvSpPr>
          <p:nvPr>
            <p:ph type="subTitle" idx="1"/>
          </p:nvPr>
        </p:nvSpPr>
        <p:spPr>
          <a:xfrm>
            <a:off x="0" y="940899"/>
            <a:ext cx="12192000" cy="5917099"/>
          </a:xfrm>
        </p:spPr>
        <p:txBody>
          <a:bodyPr/>
          <a:lstStyle/>
          <a:p>
            <a:pPr algn="just"/>
            <a:r>
              <a:rPr lang="en-US" dirty="0"/>
              <a:t>During the period 2000-1000 BCE, communities at different stages of cultural development were present in different regions of India. Their cultures were essentially </a:t>
            </a:r>
            <a:r>
              <a:rPr lang="en-US" dirty="0" err="1"/>
              <a:t>agro</a:t>
            </a:r>
            <a:r>
              <a:rPr lang="en-US" dirty="0"/>
              <a:t>-pastoral and our understanding of these cultures is based entirely on archaeological remains because with the exception of Harappan culture, none of these cultures have left behind any written records. In this Unit and the following Unit, however, we shall be </a:t>
            </a:r>
            <a:r>
              <a:rPr lang="en-US" dirty="0" err="1"/>
              <a:t>focussing</a:t>
            </a:r>
            <a:r>
              <a:rPr lang="en-US" dirty="0"/>
              <a:t> on the evidence provided by a voluminous body of religious texts which are considered to be the earliest literary records of India. We shall also try to supplement this evidence with, wherever relevant, archaeological evidence. The Rigveda is considered to be the earliest collection of hymns available, and so, we shall start by examining the Rigveda for an understanding of the Early Vedic period and then go on to other Vedas and allied texts which are placed later.  This exercise is relevant for two reasons. First, The Vedas are thought to have been composed by the Aryans and it was long believed that the Aryans played a major role in civilizing the Indian subcontinent. The contents of the Rigveda, if </a:t>
            </a:r>
            <a:r>
              <a:rPr lang="en-US" dirty="0" err="1"/>
              <a:t>analysed</a:t>
            </a:r>
            <a:r>
              <a:rPr lang="en-US" dirty="0"/>
              <a:t> carefully, do not give the impression of a very advanced material culture</a:t>
            </a:r>
            <a:endParaRPr lang="en-IN" dirty="0"/>
          </a:p>
        </p:txBody>
      </p:sp>
    </p:spTree>
    <p:extLst>
      <p:ext uri="{BB962C8B-B14F-4D97-AF65-F5344CB8AC3E}">
        <p14:creationId xmlns:p14="http://schemas.microsoft.com/office/powerpoint/2010/main" xmlns="" val="2241955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1239B1-D915-CDD9-DC36-A75BDA1E4A59}"/>
              </a:ext>
            </a:extLst>
          </p:cNvPr>
          <p:cNvSpPr>
            <a:spLocks noGrp="1"/>
          </p:cNvSpPr>
          <p:nvPr>
            <p:ph type="title"/>
          </p:nvPr>
        </p:nvSpPr>
        <p:spPr>
          <a:xfrm>
            <a:off x="0" y="0"/>
            <a:ext cx="12192000" cy="1946031"/>
          </a:xfrm>
        </p:spPr>
        <p:txBody>
          <a:bodyPr>
            <a:noAutofit/>
          </a:bodyPr>
          <a:lstStyle/>
          <a:p>
            <a:pPr algn="just"/>
            <a:r>
              <a:rPr lang="en-US" sz="2400" dirty="0"/>
              <a:t>On the other hand, many of the material traits, which are characteristic of the Indian civilization, are already present in the non-Vedic archaeological cultures in different parts of India. Second, when the contents of the Rigveda are compared with the contents of the Later Vedas and allied texts, it becomes clear that significant changes took place in the Vedic society itself. This means that there is no fixed cultural pattern which can be called Vedic culture or Aryan culture.</a:t>
            </a:r>
            <a:endParaRPr lang="en-IN" sz="2400" dirty="0"/>
          </a:p>
        </p:txBody>
      </p:sp>
      <p:sp>
        <p:nvSpPr>
          <p:cNvPr id="3" name="Content Placeholder 2">
            <a:extLst>
              <a:ext uri="{FF2B5EF4-FFF2-40B4-BE49-F238E27FC236}">
                <a16:creationId xmlns:a16="http://schemas.microsoft.com/office/drawing/2014/main" xmlns="" id="{14666157-C5D6-6D56-D933-65EDDDFEFAAC}"/>
              </a:ext>
            </a:extLst>
          </p:cNvPr>
          <p:cNvSpPr>
            <a:spLocks noGrp="1"/>
          </p:cNvSpPr>
          <p:nvPr>
            <p:ph idx="1"/>
          </p:nvPr>
        </p:nvSpPr>
        <p:spPr>
          <a:xfrm>
            <a:off x="0" y="2544792"/>
            <a:ext cx="12192000" cy="3562710"/>
          </a:xfrm>
        </p:spPr>
        <p:txBody>
          <a:bodyPr/>
          <a:lstStyle/>
          <a:p>
            <a:pPr marL="0" indent="0">
              <a:buNone/>
            </a:pPr>
            <a:r>
              <a:rPr lang="en-US" dirty="0"/>
              <a:t>The core geographical area to which the evidence of the Rigveda relates to was </a:t>
            </a:r>
            <a:r>
              <a:rPr lang="en-US" dirty="0" err="1"/>
              <a:t>Sapt-Sindhava</a:t>
            </a:r>
            <a:r>
              <a:rPr lang="en-US" dirty="0"/>
              <a:t> or the land of seven rivers. This would correspond with the whole of Punjab and its </a:t>
            </a:r>
            <a:r>
              <a:rPr lang="en-US" dirty="0" err="1"/>
              <a:t>neighbouring</a:t>
            </a:r>
            <a:r>
              <a:rPr lang="en-US" dirty="0"/>
              <a:t> regions of Haryana; but Rigvedic geography also included the </a:t>
            </a:r>
            <a:r>
              <a:rPr lang="en-US" dirty="0" err="1"/>
              <a:t>Gomal</a:t>
            </a:r>
            <a:r>
              <a:rPr lang="en-US" dirty="0"/>
              <a:t> plains, southern Afghanistan and southern Jammu and Kashmir.</a:t>
            </a:r>
          </a:p>
          <a:p>
            <a:pPr marL="0" indent="0">
              <a:buNone/>
            </a:pPr>
            <a:r>
              <a:rPr lang="en-US" dirty="0"/>
              <a:t>Earlier interpretations regarding the Early Vedic society are based on the theory of Indo-Aryan migration from West Asia into the Indian subcontinent. These migrants who are regarded as the authors of the ‘Vedas’ are called the Vedic people. According to this historical interpretation, the Aryans came to India in several stages or waves.</a:t>
            </a:r>
            <a:endParaRPr lang="en-IN" dirty="0"/>
          </a:p>
        </p:txBody>
      </p:sp>
    </p:spTree>
    <p:extLst>
      <p:ext uri="{BB962C8B-B14F-4D97-AF65-F5344CB8AC3E}">
        <p14:creationId xmlns:p14="http://schemas.microsoft.com/office/powerpoint/2010/main" xmlns="" val="1665474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D0C07F-A86E-F2E1-0AC5-C5E420EC1480}"/>
              </a:ext>
            </a:extLst>
          </p:cNvPr>
          <p:cNvSpPr>
            <a:spLocks noGrp="1"/>
          </p:cNvSpPr>
          <p:nvPr>
            <p:ph type="title"/>
          </p:nvPr>
        </p:nvSpPr>
        <p:spPr>
          <a:xfrm>
            <a:off x="0" y="1985181"/>
            <a:ext cx="12086492" cy="3176953"/>
          </a:xfrm>
        </p:spPr>
        <p:txBody>
          <a:bodyPr>
            <a:noAutofit/>
          </a:bodyPr>
          <a:lstStyle/>
          <a:p>
            <a:r>
              <a:rPr lang="en-US" sz="2800" dirty="0"/>
              <a:t>The Aryans are considered to represent a linguistic group speaking Indo-European languages. They are distinguished by traditional historians and archaeologists from the non-Aryan Harappans of the preceding period.</a:t>
            </a:r>
            <a:br>
              <a:rPr lang="en-US" sz="2800" dirty="0"/>
            </a:br>
            <a:r>
              <a:rPr lang="en-US" sz="2400" dirty="0">
                <a:latin typeface="+mn-lt"/>
              </a:rPr>
              <a:t>However, in making certain observations on Early Vedic society it may be fruitful to see if literary texts and archaeological evidence can supplement each other. If both types of sources are from the same region and of the same period, then they together can give us a more detailed idea on economic, social, political and religious life.</a:t>
            </a:r>
            <a:endParaRPr lang="en-IN" sz="2800" dirty="0">
              <a:latin typeface="+mn-lt"/>
            </a:endParaRPr>
          </a:p>
        </p:txBody>
      </p:sp>
    </p:spTree>
    <p:extLst>
      <p:ext uri="{BB962C8B-B14F-4D97-AF65-F5344CB8AC3E}">
        <p14:creationId xmlns:p14="http://schemas.microsoft.com/office/powerpoint/2010/main" xmlns="" val="1590285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FA786-22DE-91D6-452A-2A733C7455B8}"/>
              </a:ext>
            </a:extLst>
          </p:cNvPr>
          <p:cNvSpPr>
            <a:spLocks noGrp="1"/>
          </p:cNvSpPr>
          <p:nvPr>
            <p:ph type="ctrTitle"/>
          </p:nvPr>
        </p:nvSpPr>
        <p:spPr>
          <a:xfrm>
            <a:off x="0" y="0"/>
            <a:ext cx="12192000" cy="964344"/>
          </a:xfrm>
        </p:spPr>
        <p:txBody>
          <a:bodyPr>
            <a:normAutofit fontScale="90000"/>
          </a:bodyPr>
          <a:lstStyle/>
          <a:p>
            <a:r>
              <a:rPr lang="en-IN" sz="8000" b="1" u="sng" dirty="0">
                <a:effectLst>
                  <a:outerShdw blurRad="38100" dist="38100" dir="2700000" algn="tl">
                    <a:srgbClr val="000000">
                      <a:alpha val="43137"/>
                    </a:srgbClr>
                  </a:outerShdw>
                </a:effectLst>
              </a:rPr>
              <a:t>SOURCES</a:t>
            </a:r>
          </a:p>
        </p:txBody>
      </p:sp>
      <p:sp>
        <p:nvSpPr>
          <p:cNvPr id="3" name="Subtitle 2">
            <a:extLst>
              <a:ext uri="{FF2B5EF4-FFF2-40B4-BE49-F238E27FC236}">
                <a16:creationId xmlns:a16="http://schemas.microsoft.com/office/drawing/2014/main" xmlns="" id="{8540C5B2-019F-95D2-51E5-E377F6150BC9}"/>
              </a:ext>
            </a:extLst>
          </p:cNvPr>
          <p:cNvSpPr>
            <a:spLocks noGrp="1"/>
          </p:cNvSpPr>
          <p:nvPr>
            <p:ph type="subTitle" idx="1"/>
          </p:nvPr>
        </p:nvSpPr>
        <p:spPr>
          <a:xfrm>
            <a:off x="0" y="870560"/>
            <a:ext cx="12192000" cy="5893655"/>
          </a:xfrm>
        </p:spPr>
        <p:txBody>
          <a:bodyPr>
            <a:normAutofit lnSpcReduction="10000"/>
          </a:bodyPr>
          <a:lstStyle/>
          <a:p>
            <a:pPr algn="l"/>
            <a:r>
              <a:rPr lang="en-US" dirty="0"/>
              <a:t>We have two types of sources to study the Early Vedic period-Literary and Archaeological Sources.</a:t>
            </a:r>
          </a:p>
          <a:p>
            <a:pPr algn="l"/>
            <a:r>
              <a:rPr lang="en-IN" sz="3600" b="1" dirty="0">
                <a:effectLst>
                  <a:outerShdw blurRad="38100" dist="38100" dir="2700000" algn="tl">
                    <a:srgbClr val="000000">
                      <a:alpha val="43137"/>
                    </a:srgbClr>
                  </a:outerShdw>
                </a:effectLst>
              </a:rPr>
              <a:t>Literary Sources</a:t>
            </a:r>
          </a:p>
          <a:p>
            <a:pPr algn="l"/>
            <a:r>
              <a:rPr lang="en-US" sz="2800" dirty="0"/>
              <a:t>Among the literary sources we may first refer to the four Vedas:</a:t>
            </a:r>
          </a:p>
          <a:p>
            <a:pPr marL="457200" indent="-457200" algn="l">
              <a:buFont typeface="Wingdings" panose="05000000000000000000" pitchFamily="2" charset="2"/>
              <a:buChar char="§"/>
            </a:pPr>
            <a:r>
              <a:rPr lang="en-IN" sz="2800" dirty="0"/>
              <a:t>Rigveda</a:t>
            </a:r>
            <a:endParaRPr lang="en-US" sz="2800" dirty="0"/>
          </a:p>
          <a:p>
            <a:pPr marL="457200" indent="-457200" algn="l">
              <a:buFont typeface="Wingdings" panose="05000000000000000000" pitchFamily="2" charset="2"/>
              <a:buChar char="§"/>
            </a:pPr>
            <a:r>
              <a:rPr lang="en-IN" sz="2800" dirty="0" err="1"/>
              <a:t>Samveda</a:t>
            </a:r>
            <a:endParaRPr lang="en-US" sz="2800" dirty="0"/>
          </a:p>
          <a:p>
            <a:pPr marL="457200" indent="-457200" algn="l">
              <a:buFont typeface="Wingdings" panose="05000000000000000000" pitchFamily="2" charset="2"/>
              <a:buChar char="§"/>
            </a:pPr>
            <a:r>
              <a:rPr lang="en-IN" sz="2800" dirty="0"/>
              <a:t>Yajurveda</a:t>
            </a:r>
            <a:endParaRPr lang="en-US" sz="2800" dirty="0"/>
          </a:p>
          <a:p>
            <a:pPr marL="457200" indent="-457200" algn="l">
              <a:buFont typeface="Wingdings" panose="05000000000000000000" pitchFamily="2" charset="2"/>
              <a:buChar char="§"/>
            </a:pPr>
            <a:r>
              <a:rPr lang="en-IN" sz="2800" dirty="0"/>
              <a:t>Atharvaveda</a:t>
            </a:r>
          </a:p>
          <a:p>
            <a:pPr algn="l"/>
            <a:r>
              <a:rPr lang="en-US" sz="2800" dirty="0">
                <a:solidFill>
                  <a:srgbClr val="C00000"/>
                </a:solidFill>
              </a:rPr>
              <a:t>Out of these, the Rigveda is the earliest text</a:t>
            </a:r>
            <a:endParaRPr lang="en-IN" sz="36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036404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3DC61-164C-AA5E-45B7-973E2EF103B7}"/>
              </a:ext>
            </a:extLst>
          </p:cNvPr>
          <p:cNvSpPr>
            <a:spLocks noGrp="1"/>
          </p:cNvSpPr>
          <p:nvPr>
            <p:ph type="title"/>
          </p:nvPr>
        </p:nvSpPr>
        <p:spPr>
          <a:xfrm>
            <a:off x="0" y="0"/>
            <a:ext cx="12192000" cy="5427785"/>
          </a:xfrm>
        </p:spPr>
        <p:txBody>
          <a:bodyPr>
            <a:noAutofit/>
          </a:bodyPr>
          <a:lstStyle/>
          <a:p>
            <a:r>
              <a:rPr lang="en-US" sz="2400" dirty="0">
                <a:latin typeface="+mn-lt"/>
              </a:rPr>
              <a:t>The word ‘</a:t>
            </a:r>
            <a:r>
              <a:rPr lang="en-US" sz="2400" dirty="0" err="1">
                <a:latin typeface="+mn-lt"/>
              </a:rPr>
              <a:t>veda</a:t>
            </a:r>
            <a:r>
              <a:rPr lang="en-US" sz="2400" dirty="0">
                <a:latin typeface="+mn-lt"/>
              </a:rPr>
              <a:t>’ is derived from the Sanskrit word ‘Vid’ which means ‘to know’. The Vedas are essentially a compilation of prayers and hymns, offered by different families of poets and sages to different gods. These four Vedas are also ‘Samhitas’, in the sense that they represent the oral tradition of the time. Since the hymns</a:t>
            </a:r>
            <a:r>
              <a:rPr lang="en-US" sz="4000" dirty="0">
                <a:latin typeface="+mn-lt"/>
              </a:rPr>
              <a:t> </a:t>
            </a:r>
            <a:r>
              <a:rPr lang="en-US" sz="2400" dirty="0">
                <a:latin typeface="+mn-lt"/>
              </a:rPr>
              <a:t>were meant to be recited, learnt and transmitted orally, they were not written down when they were first composed. Due to this reason, none of the Samhitas can be dated precisely. Relative dating in terms of the context of these four Samhitas has led scholars to believe that the period represented in the Rigveda can be placed between 1500 BCE to 1000 BCE.</a:t>
            </a:r>
            <a:r>
              <a:rPr lang="en-IN" sz="2400" dirty="0">
                <a:latin typeface="+mn-lt"/>
              </a:rPr>
              <a:t/>
            </a:r>
            <a:br>
              <a:rPr lang="en-IN" sz="2400" dirty="0">
                <a:latin typeface="+mn-lt"/>
              </a:rPr>
            </a:br>
            <a:endParaRPr lang="en-IN" sz="2400" dirty="0">
              <a:latin typeface="+mn-lt"/>
            </a:endParaRPr>
          </a:p>
        </p:txBody>
      </p:sp>
    </p:spTree>
    <p:extLst>
      <p:ext uri="{BB962C8B-B14F-4D97-AF65-F5344CB8AC3E}">
        <p14:creationId xmlns:p14="http://schemas.microsoft.com/office/powerpoint/2010/main" xmlns="" val="261135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7DDF8-99CA-CD12-0537-E976E282228D}"/>
              </a:ext>
            </a:extLst>
          </p:cNvPr>
          <p:cNvSpPr>
            <a:spLocks noGrp="1"/>
          </p:cNvSpPr>
          <p:nvPr>
            <p:ph type="title"/>
          </p:nvPr>
        </p:nvSpPr>
        <p:spPr>
          <a:xfrm>
            <a:off x="0" y="18256"/>
            <a:ext cx="12192000" cy="662782"/>
          </a:xfrm>
        </p:spPr>
        <p:txBody>
          <a:bodyPr>
            <a:normAutofit/>
          </a:bodyPr>
          <a:lstStyle/>
          <a:p>
            <a:pPr algn="ctr"/>
            <a:r>
              <a:rPr lang="en-IN" dirty="0"/>
              <a:t>Archaeological Sources</a:t>
            </a:r>
          </a:p>
        </p:txBody>
      </p:sp>
      <p:sp>
        <p:nvSpPr>
          <p:cNvPr id="3" name="Content Placeholder 2">
            <a:extLst>
              <a:ext uri="{FF2B5EF4-FFF2-40B4-BE49-F238E27FC236}">
                <a16:creationId xmlns:a16="http://schemas.microsoft.com/office/drawing/2014/main" xmlns="" id="{EE3AC3FD-B98A-71F3-29AB-DC4E8F7C706F}"/>
              </a:ext>
            </a:extLst>
          </p:cNvPr>
          <p:cNvSpPr>
            <a:spLocks noGrp="1"/>
          </p:cNvSpPr>
          <p:nvPr>
            <p:ph idx="1"/>
          </p:nvPr>
        </p:nvSpPr>
        <p:spPr>
          <a:xfrm>
            <a:off x="0" y="681038"/>
            <a:ext cx="12192000" cy="6158706"/>
          </a:xfrm>
        </p:spPr>
        <p:txBody>
          <a:bodyPr/>
          <a:lstStyle/>
          <a:p>
            <a:pPr marL="0" indent="0" algn="just">
              <a:buNone/>
            </a:pPr>
            <a:r>
              <a:rPr lang="en-US" sz="2400" dirty="0"/>
              <a:t>Excavations conducted in Punjab, Uttar Pradesh, northern Rajasthan, along the Indus and </a:t>
            </a:r>
            <a:r>
              <a:rPr lang="en-US" sz="2400" dirty="0" err="1"/>
              <a:t>Ghaggar</a:t>
            </a:r>
            <a:r>
              <a:rPr lang="en-US" sz="2400" dirty="0"/>
              <a:t> rivers over the last 40 years, have unearthed many </a:t>
            </a:r>
            <a:r>
              <a:rPr lang="en-US" sz="2400" dirty="0" err="1"/>
              <a:t>postHarappan</a:t>
            </a:r>
            <a:r>
              <a:rPr lang="en-US" sz="2400" dirty="0"/>
              <a:t> /Chalcolithic settlements from these regions. These have been dated from 1700 BCE to 600 BCE. The Chalcolithic cultures are also called </a:t>
            </a:r>
            <a:r>
              <a:rPr lang="en-US" sz="2400" dirty="0" err="1"/>
              <a:t>LateHarappan</a:t>
            </a:r>
            <a:r>
              <a:rPr lang="en-US" sz="2400" dirty="0"/>
              <a:t>, OCP (Ochre </a:t>
            </a:r>
            <a:r>
              <a:rPr lang="en-US" sz="2400" dirty="0" err="1"/>
              <a:t>Coloured</a:t>
            </a:r>
            <a:r>
              <a:rPr lang="en-US" sz="2400" dirty="0"/>
              <a:t> Pottery), BRW (Black-and-Red Ware) and PGW (Painted Grey Ware) cultures.</a:t>
            </a:r>
          </a:p>
          <a:p>
            <a:pPr marL="0" indent="0" algn="just">
              <a:buNone/>
            </a:pPr>
            <a:r>
              <a:rPr lang="en-US" sz="2400" dirty="0"/>
              <a:t>However, we must remember that pottery types do not reflect the entire culture of the people. Different pottery types do not necessarily mean that people who used these pots also differed. Pottery analysis only helps in defining a specific trait of the cultural assemblage, nothing more. Some scholars have made attempts to examine whether the evidence provided by some of these cultures of northwestern and northern India can be compared with what we know from the study of Vedic texts</a:t>
            </a:r>
            <a:r>
              <a:rPr lang="en-US" dirty="0"/>
              <a:t>.</a:t>
            </a:r>
            <a:endParaRPr lang="en-IN" dirty="0"/>
          </a:p>
        </p:txBody>
      </p:sp>
    </p:spTree>
    <p:extLst>
      <p:ext uri="{BB962C8B-B14F-4D97-AF65-F5344CB8AC3E}">
        <p14:creationId xmlns:p14="http://schemas.microsoft.com/office/powerpoint/2010/main" xmlns="" val="395383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BEFBED-78CB-E96A-AEC2-A9FE2BA7086C}"/>
              </a:ext>
            </a:extLst>
          </p:cNvPr>
          <p:cNvSpPr>
            <a:spLocks noGrp="1"/>
          </p:cNvSpPr>
          <p:nvPr>
            <p:ph type="title"/>
          </p:nvPr>
        </p:nvSpPr>
        <p:spPr>
          <a:xfrm>
            <a:off x="0" y="0"/>
            <a:ext cx="12192000" cy="914400"/>
          </a:xfrm>
        </p:spPr>
        <p:txBody>
          <a:bodyPr/>
          <a:lstStyle/>
          <a:p>
            <a:pPr algn="ctr"/>
            <a:r>
              <a:rPr lang="en-IN" b="1" i="1" u="sng" dirty="0"/>
              <a:t>ECONOMY</a:t>
            </a:r>
          </a:p>
        </p:txBody>
      </p:sp>
      <p:sp>
        <p:nvSpPr>
          <p:cNvPr id="3" name="Content Placeholder 2">
            <a:extLst>
              <a:ext uri="{FF2B5EF4-FFF2-40B4-BE49-F238E27FC236}">
                <a16:creationId xmlns:a16="http://schemas.microsoft.com/office/drawing/2014/main" xmlns="" id="{3F2C0F8A-1522-7B5B-9A9D-A78EA8445AF4}"/>
              </a:ext>
            </a:extLst>
          </p:cNvPr>
          <p:cNvSpPr>
            <a:spLocks noGrp="1"/>
          </p:cNvSpPr>
          <p:nvPr>
            <p:ph idx="1"/>
          </p:nvPr>
        </p:nvSpPr>
        <p:spPr>
          <a:xfrm>
            <a:off x="0" y="773723"/>
            <a:ext cx="12192000" cy="5943600"/>
          </a:xfrm>
        </p:spPr>
        <p:txBody>
          <a:bodyPr>
            <a:normAutofit/>
          </a:bodyPr>
          <a:lstStyle/>
          <a:p>
            <a:pPr marL="0" indent="0">
              <a:buNone/>
            </a:pPr>
            <a:r>
              <a:rPr lang="en-US" dirty="0"/>
              <a:t>The Early Vedic society was pastoral; cattle rearing was the dominant occupational activity. A pastoral society relies more on its animal wealth than agricultural produce. Pastoralism is a subsistence strategy adopted by people who live in areas where large scale agriculture is not feasible due to some environmental and to a certain extent, cultural constraints.</a:t>
            </a:r>
          </a:p>
          <a:p>
            <a:pPr marL="0" indent="0">
              <a:buNone/>
            </a:pPr>
            <a:r>
              <a:rPr lang="en-US" dirty="0"/>
              <a:t>Hymns of the Rigveda yield extensive evidence of the importance of cattle in the Early Vedic society. Many linguistic expressions in the Rigveda are associated with the cow (</a:t>
            </a:r>
            <a:r>
              <a:rPr lang="en-US" dirty="0" err="1"/>
              <a:t>gau</a:t>
            </a:r>
            <a:r>
              <a:rPr lang="en-US" dirty="0"/>
              <a:t>). Cattle was the chief measure of wealth and a wealthy man who owned many cattle was called ‘</a:t>
            </a:r>
            <a:r>
              <a:rPr lang="en-US" dirty="0" err="1"/>
              <a:t>gomat</a:t>
            </a:r>
            <a:r>
              <a:rPr lang="en-US" dirty="0"/>
              <a:t>’. The terms used for conflicts and battles in this period were </a:t>
            </a:r>
            <a:r>
              <a:rPr lang="en-US" dirty="0" err="1"/>
              <a:t>gavishti</a:t>
            </a:r>
            <a:r>
              <a:rPr lang="en-US" dirty="0"/>
              <a:t>, </a:t>
            </a:r>
            <a:r>
              <a:rPr lang="en-US" dirty="0" err="1"/>
              <a:t>gavesana</a:t>
            </a:r>
            <a:r>
              <a:rPr lang="en-US" dirty="0"/>
              <a:t>, </a:t>
            </a:r>
            <a:r>
              <a:rPr lang="en-US" dirty="0" err="1"/>
              <a:t>gavyat</a:t>
            </a:r>
            <a:r>
              <a:rPr lang="en-US" dirty="0"/>
              <a:t>, etc. The former literally means ‘to search for cows’. The terms themselves suggest that possession of cattle was the bone of contention between groups and led to occasional intertribal fights and conflicts. The Panis, who were the enemies of the Vedic people, are stated in the Rigveda to have hidden their wealth, mostly cows, in the mountains and forests. The Vedic god Indra was invoked to release these cattle. This reference suggests that cattle raids were common. The raja or the chief is called the ‘</a:t>
            </a:r>
            <a:r>
              <a:rPr lang="en-US" dirty="0" err="1"/>
              <a:t>gopati</a:t>
            </a:r>
            <a:r>
              <a:rPr lang="en-US" dirty="0"/>
              <a:t>’ or one who protects cows. In the Rigveda, </a:t>
            </a:r>
            <a:r>
              <a:rPr lang="en-US" dirty="0" err="1"/>
              <a:t>Godhuli</a:t>
            </a:r>
            <a:r>
              <a:rPr lang="en-US" dirty="0"/>
              <a:t> is used as a term for a measure of time. Distance is called </a:t>
            </a:r>
            <a:r>
              <a:rPr lang="en-US" dirty="0" err="1"/>
              <a:t>gavyuti</a:t>
            </a:r>
            <a:r>
              <a:rPr lang="en-US" dirty="0"/>
              <a:t>. A daughter is called </a:t>
            </a:r>
            <a:r>
              <a:rPr lang="en-US" dirty="0" err="1"/>
              <a:t>duhitr</a:t>
            </a:r>
            <a:r>
              <a:rPr lang="en-US" dirty="0"/>
              <a:t> or one who milks the cows. Kinship units are labelled as gotra.</a:t>
            </a:r>
            <a:endParaRPr lang="en-IN" dirty="0"/>
          </a:p>
        </p:txBody>
      </p:sp>
    </p:spTree>
    <p:extLst>
      <p:ext uri="{BB962C8B-B14F-4D97-AF65-F5344CB8AC3E}">
        <p14:creationId xmlns:p14="http://schemas.microsoft.com/office/powerpoint/2010/main" xmlns="" val="3552467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7F5AE0-B643-0261-9CF5-B9230BB8C6D0}"/>
              </a:ext>
            </a:extLst>
          </p:cNvPr>
          <p:cNvSpPr>
            <a:spLocks noGrp="1"/>
          </p:cNvSpPr>
          <p:nvPr>
            <p:ph type="title"/>
          </p:nvPr>
        </p:nvSpPr>
        <p:spPr>
          <a:xfrm>
            <a:off x="0" y="1"/>
            <a:ext cx="12192000" cy="1688122"/>
          </a:xfrm>
        </p:spPr>
        <p:txBody>
          <a:bodyPr>
            <a:noAutofit/>
          </a:bodyPr>
          <a:lstStyle/>
          <a:p>
            <a:r>
              <a:rPr lang="en-US" sz="2400" dirty="0">
                <a:latin typeface="+mn-lt"/>
              </a:rPr>
              <a:t>All these terms are derived from the word </a:t>
            </a:r>
            <a:r>
              <a:rPr lang="en-US" sz="2400" dirty="0" err="1">
                <a:latin typeface="+mn-lt"/>
              </a:rPr>
              <a:t>gau</a:t>
            </a:r>
            <a:r>
              <a:rPr lang="en-US" sz="2400" dirty="0">
                <a:latin typeface="+mn-lt"/>
              </a:rPr>
              <a:t> and suggest that social relations and all-important areas of Rigvedic life </a:t>
            </a:r>
            <a:r>
              <a:rPr lang="en-US" sz="2400" dirty="0" err="1">
                <a:latin typeface="+mn-lt"/>
              </a:rPr>
              <a:t>centred</a:t>
            </a:r>
            <a:r>
              <a:rPr lang="en-US" sz="2400" dirty="0">
                <a:latin typeface="+mn-lt"/>
              </a:rPr>
              <a:t> round the rearing of cows. Literary references to pasture lands, cow pens, dairy products and domesticated animals are also found in most of the hymns and prayers.</a:t>
            </a:r>
            <a:endParaRPr lang="en-IN" sz="2400" dirty="0">
              <a:latin typeface="+mn-lt"/>
            </a:endParaRPr>
          </a:p>
        </p:txBody>
      </p:sp>
      <p:sp>
        <p:nvSpPr>
          <p:cNvPr id="3" name="Content Placeholder 2">
            <a:extLst>
              <a:ext uri="{FF2B5EF4-FFF2-40B4-BE49-F238E27FC236}">
                <a16:creationId xmlns:a16="http://schemas.microsoft.com/office/drawing/2014/main" xmlns="" id="{ADCA1F16-9F9B-D817-DE10-90B5E16CE422}"/>
              </a:ext>
            </a:extLst>
          </p:cNvPr>
          <p:cNvSpPr>
            <a:spLocks noGrp="1"/>
          </p:cNvSpPr>
          <p:nvPr>
            <p:ph idx="1"/>
          </p:nvPr>
        </p:nvSpPr>
        <p:spPr>
          <a:xfrm>
            <a:off x="276044" y="1535502"/>
            <a:ext cx="11335111" cy="5322498"/>
          </a:xfrm>
        </p:spPr>
        <p:txBody>
          <a:bodyPr>
            <a:normAutofit fontScale="77500" lnSpcReduction="20000"/>
          </a:bodyPr>
          <a:lstStyle/>
          <a:p>
            <a:pPr marL="0" indent="0">
              <a:buNone/>
            </a:pPr>
            <a:r>
              <a:rPr lang="en-US" sz="2400" dirty="0"/>
              <a:t>Compared to the very substantial linguistic evidence for cattle rearing in the Rigveda, agricultural activities find very few references. Most of the references to agriculture are of a later date. Apart from ‘</a:t>
            </a:r>
            <a:r>
              <a:rPr lang="en-US" sz="2400" dirty="0" err="1"/>
              <a:t>Yava</a:t>
            </a:r>
            <a:r>
              <a:rPr lang="en-US" sz="2400" dirty="0"/>
              <a:t>’ or barley, no other grains are mentioned. The Early Vedic people did not use iron technology. Copper, with which they were familiar, did not have as much value in agricultural operations as iron implements. Stone tools (like axes) were used and these are mentioned in the Rigveda. Fire was used to burn down the forest cover and shifting agriculture was </a:t>
            </a:r>
            <a:r>
              <a:rPr lang="en-US" sz="2400" dirty="0" err="1"/>
              <a:t>practised</a:t>
            </a:r>
            <a:r>
              <a:rPr lang="en-US" sz="2400" dirty="0"/>
              <a:t>. Further, the region under discussion received low rainfall and all </a:t>
            </a:r>
            <a:r>
              <a:rPr lang="en-US" sz="2600" dirty="0"/>
              <a:t>the rivers mentioned in the Rigveda i.e. the </a:t>
            </a:r>
            <a:r>
              <a:rPr lang="en-US" sz="2600" dirty="0" err="1"/>
              <a:t>Satluj</a:t>
            </a:r>
            <a:r>
              <a:rPr lang="en-US" sz="2600" dirty="0"/>
              <a:t>, Indus, </a:t>
            </a:r>
            <a:r>
              <a:rPr lang="en-US" sz="2600" dirty="0" err="1"/>
              <a:t>Ghaggar</a:t>
            </a:r>
            <a:r>
              <a:rPr lang="en-US" sz="2600" dirty="0"/>
              <a:t>, Ravi etc. are known to change their courses frequently. Without the facilities of large-scale irrigation which were not developed in this period, the alluvial lands near the rivers could not be cultivated on a permanent basis. Thus the hoes, sickles and axes mentioned in the texts, were probably used for slashing purposes or shifting cultivation. The evidence of pastoralism as well as shifting cultivation suggests that the people were either nomadic or semi-nomadic. They moved out of their villages with their herds for a certain period in order to feed their cattle. The literary and the archaeological sources do show that the people did not lead a fully sedentary life. The mobile character of the population is seen in the term ‘vis’ which also implied a settlement. The suffixes </a:t>
            </a:r>
            <a:r>
              <a:rPr lang="en-US" sz="2600" dirty="0" err="1"/>
              <a:t>Punar</a:t>
            </a:r>
            <a:r>
              <a:rPr lang="en-US" sz="2600" dirty="0"/>
              <a:t> (vis), </a:t>
            </a:r>
            <a:r>
              <a:rPr lang="en-US" sz="2600" dirty="0" err="1"/>
              <a:t>Upa</a:t>
            </a:r>
            <a:r>
              <a:rPr lang="en-US" sz="2600" dirty="0"/>
              <a:t> (vis) and </a:t>
            </a:r>
            <a:r>
              <a:rPr lang="en-US" sz="2600" dirty="0" err="1"/>
              <a:t>Pra</a:t>
            </a:r>
            <a:r>
              <a:rPr lang="en-US" sz="2600" dirty="0"/>
              <a:t> (vis) were constantly used, and the settlements were qualified by them to mean settling near (a settlement), re-entering (a settlement) or coming back (to the settlement)</a:t>
            </a:r>
            <a:endParaRPr lang="en-IN" sz="2400" dirty="0"/>
          </a:p>
        </p:txBody>
      </p:sp>
    </p:spTree>
    <p:extLst>
      <p:ext uri="{BB962C8B-B14F-4D97-AF65-F5344CB8AC3E}">
        <p14:creationId xmlns:p14="http://schemas.microsoft.com/office/powerpoint/2010/main" xmlns="" val="1786086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FC62E8-FFE5-0BC9-7EC6-2E1DDA4DA5D4}"/>
              </a:ext>
            </a:extLst>
          </p:cNvPr>
          <p:cNvSpPr>
            <a:spLocks noGrp="1"/>
          </p:cNvSpPr>
          <p:nvPr>
            <p:ph type="title"/>
          </p:nvPr>
        </p:nvSpPr>
        <p:spPr>
          <a:xfrm>
            <a:off x="0" y="1"/>
            <a:ext cx="12192000" cy="1825624"/>
          </a:xfrm>
        </p:spPr>
        <p:txBody>
          <a:bodyPr>
            <a:noAutofit/>
          </a:bodyPr>
          <a:lstStyle/>
          <a:p>
            <a:r>
              <a:rPr lang="en-US" sz="2400" dirty="0"/>
              <a:t>Gift exchange and redistribution had an important economic role in the society. Tribal conflicts led to the payment of tributes and </a:t>
            </a:r>
            <a:r>
              <a:rPr lang="en-US" sz="2400" dirty="0" err="1"/>
              <a:t>prestations</a:t>
            </a:r>
            <a:r>
              <a:rPr lang="en-US" sz="2400" dirty="0"/>
              <a:t>, i.e. </a:t>
            </a:r>
            <a:r>
              <a:rPr lang="en-US" sz="2400" dirty="0" err="1"/>
              <a:t>bali</a:t>
            </a:r>
            <a:r>
              <a:rPr lang="en-US" sz="2400" dirty="0"/>
              <a:t>, to the victorious chiefs by the defeated or the subordinate groups. The rest of the clansmen of the victorious tribe had a share in the spoils and booty won in the war. The chief also fed and gave gifts to his clansmen during ceremonial occasions. This was done by him to acquire prestige.</a:t>
            </a:r>
            <a:endParaRPr lang="en-IN" sz="2400" dirty="0"/>
          </a:p>
        </p:txBody>
      </p:sp>
      <p:sp>
        <p:nvSpPr>
          <p:cNvPr id="3" name="Content Placeholder 2">
            <a:extLst>
              <a:ext uri="{FF2B5EF4-FFF2-40B4-BE49-F238E27FC236}">
                <a16:creationId xmlns:a16="http://schemas.microsoft.com/office/drawing/2014/main" xmlns="" id="{92248F24-11CC-A503-F7E9-18C22740B328}"/>
              </a:ext>
            </a:extLst>
          </p:cNvPr>
          <p:cNvSpPr>
            <a:spLocks noGrp="1"/>
          </p:cNvSpPr>
          <p:nvPr>
            <p:ph idx="1"/>
          </p:nvPr>
        </p:nvSpPr>
        <p:spPr>
          <a:xfrm>
            <a:off x="707366" y="2783156"/>
            <a:ext cx="10317192" cy="2263297"/>
          </a:xfrm>
        </p:spPr>
        <p:txBody>
          <a:bodyPr>
            <a:normAutofit/>
          </a:bodyPr>
          <a:lstStyle/>
          <a:p>
            <a:pPr marL="0" indent="0">
              <a:buNone/>
            </a:pPr>
            <a:r>
              <a:rPr lang="en-US" sz="2400" dirty="0"/>
              <a:t>Evidence of trade and commerce in Early Vedic society is meagre. There was no concept of private property based on land-ownership.</a:t>
            </a:r>
            <a:endParaRPr lang="en-IN" sz="2400" dirty="0"/>
          </a:p>
        </p:txBody>
      </p:sp>
    </p:spTree>
    <p:extLst>
      <p:ext uri="{BB962C8B-B14F-4D97-AF65-F5344CB8AC3E}">
        <p14:creationId xmlns:p14="http://schemas.microsoft.com/office/powerpoint/2010/main" xmlns="" val="1366270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9D02CB-9326-6BBD-2649-81CFC9696C1B}"/>
              </a:ext>
            </a:extLst>
          </p:cNvPr>
          <p:cNvSpPr>
            <a:spLocks noGrp="1"/>
          </p:cNvSpPr>
          <p:nvPr>
            <p:ph type="title"/>
          </p:nvPr>
        </p:nvSpPr>
        <p:spPr>
          <a:xfrm>
            <a:off x="0" y="18256"/>
            <a:ext cx="12192000" cy="884422"/>
          </a:xfrm>
        </p:spPr>
        <p:txBody>
          <a:bodyPr>
            <a:normAutofit/>
          </a:bodyPr>
          <a:lstStyle/>
          <a:p>
            <a:pPr algn="ctr"/>
            <a:r>
              <a:rPr lang="en-IN" sz="4800" b="1" i="1" u="sng" spc="600" dirty="0">
                <a:solidFill>
                  <a:srgbClr val="C00000"/>
                </a:solidFill>
                <a:effectLst>
                  <a:outerShdw blurRad="38100" dist="38100" dir="2700000" algn="tl">
                    <a:srgbClr val="000000">
                      <a:alpha val="43137"/>
                    </a:srgbClr>
                  </a:outerShdw>
                </a:effectLst>
                <a:latin typeface="Algerian" panose="04020705040A02060702" pitchFamily="82" charset="0"/>
              </a:rPr>
              <a:t>SOCIETY</a:t>
            </a:r>
          </a:p>
        </p:txBody>
      </p:sp>
      <p:sp>
        <p:nvSpPr>
          <p:cNvPr id="3" name="Content Placeholder 2">
            <a:extLst>
              <a:ext uri="{FF2B5EF4-FFF2-40B4-BE49-F238E27FC236}">
                <a16:creationId xmlns:a16="http://schemas.microsoft.com/office/drawing/2014/main" xmlns="" id="{C331C1E5-AE71-A576-022F-B67FE4AF15F1}"/>
              </a:ext>
            </a:extLst>
          </p:cNvPr>
          <p:cNvSpPr>
            <a:spLocks noGrp="1"/>
          </p:cNvSpPr>
          <p:nvPr>
            <p:ph idx="1"/>
          </p:nvPr>
        </p:nvSpPr>
        <p:spPr>
          <a:xfrm>
            <a:off x="0" y="884422"/>
            <a:ext cx="12191999" cy="5955322"/>
          </a:xfrm>
        </p:spPr>
        <p:txBody>
          <a:bodyPr/>
          <a:lstStyle/>
          <a:p>
            <a:pPr marL="0" indent="0">
              <a:buNone/>
            </a:pPr>
            <a:r>
              <a:rPr lang="en-US" dirty="0"/>
              <a:t>The Early Vedic society was a tribal society, in which social relations based on kingship ties were predominant. The society was not divided according to caste lines, and even the rajas (kings), the </a:t>
            </a:r>
            <a:r>
              <a:rPr lang="en-US" dirty="0" err="1"/>
              <a:t>purohitas</a:t>
            </a:r>
            <a:r>
              <a:rPr lang="en-US" dirty="0"/>
              <a:t> (priests), the artisans etc. were parts of the clan networks. The tribe was referred to as the </a:t>
            </a:r>
            <a:r>
              <a:rPr lang="en-US" dirty="0" err="1"/>
              <a:t>jana</a:t>
            </a:r>
            <a:r>
              <a:rPr lang="en-US" dirty="0"/>
              <a:t> and many references to the different tribes are found in the Rigveda. Inter-tribal conflicts were frequent, an example being the battle of the Ten Kings mentioned in the Rigveda. Some of the tribes, which fought in this battle were the Bharatas, the Purus, the </a:t>
            </a:r>
            <a:r>
              <a:rPr lang="en-US" dirty="0" err="1"/>
              <a:t>Yadus</a:t>
            </a:r>
            <a:r>
              <a:rPr lang="en-US" dirty="0"/>
              <a:t>, the </a:t>
            </a:r>
            <a:r>
              <a:rPr lang="en-US" dirty="0" err="1"/>
              <a:t>Druhyus</a:t>
            </a:r>
            <a:r>
              <a:rPr lang="en-US" dirty="0"/>
              <a:t>, the Anus and the </a:t>
            </a:r>
            <a:r>
              <a:rPr lang="en-US" dirty="0" err="1"/>
              <a:t>Turvasus</a:t>
            </a:r>
            <a:r>
              <a:rPr lang="en-US" dirty="0"/>
              <a:t>. Tribal conflicts, as mentioned earlier, were related to cattle raids, cattle thefts etc. The chief of the tribe was the raja or the </a:t>
            </a:r>
            <a:r>
              <a:rPr lang="en-US" dirty="0" err="1"/>
              <a:t>gopati</a:t>
            </a:r>
            <a:r>
              <a:rPr lang="en-US" dirty="0"/>
              <a:t>. He was the leader in battle and the protector of the tribe. His office was not based on heredity, but he was selected from amongst the clansmen. The warrior category was the ‘</a:t>
            </a:r>
            <a:r>
              <a:rPr lang="en-US" dirty="0" err="1"/>
              <a:t>rajanya</a:t>
            </a:r>
            <a:r>
              <a:rPr lang="en-US" dirty="0"/>
              <a:t>’. Many clans (vis) formed a tribe. The clans settled in villages or grama. The basic social unit was the Kula, or the family, and the </a:t>
            </a:r>
            <a:r>
              <a:rPr lang="en-US" dirty="0" err="1"/>
              <a:t>Kulapa</a:t>
            </a:r>
            <a:r>
              <a:rPr lang="en-US" dirty="0"/>
              <a:t> i.e. ‘one who protects the family’ denoted the eldest male member or the head of the family.</a:t>
            </a:r>
            <a:endParaRPr lang="en-IN" dirty="0"/>
          </a:p>
        </p:txBody>
      </p:sp>
    </p:spTree>
    <p:extLst>
      <p:ext uri="{BB962C8B-B14F-4D97-AF65-F5344CB8AC3E}">
        <p14:creationId xmlns:p14="http://schemas.microsoft.com/office/powerpoint/2010/main" xmlns="" val="2674733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BC9EF-ACAC-11F8-5ACD-96B8CB91BD37}"/>
              </a:ext>
            </a:extLst>
          </p:cNvPr>
          <p:cNvSpPr>
            <a:spLocks noGrp="1"/>
          </p:cNvSpPr>
          <p:nvPr>
            <p:ph type="title"/>
          </p:nvPr>
        </p:nvSpPr>
        <p:spPr>
          <a:xfrm>
            <a:off x="0" y="2"/>
            <a:ext cx="12192000" cy="773722"/>
          </a:xfrm>
        </p:spPr>
        <p:txBody>
          <a:bodyPr>
            <a:normAutofit/>
          </a:bodyPr>
          <a:lstStyle/>
          <a:p>
            <a:r>
              <a:rPr lang="en-US" sz="2400" b="1" dirty="0">
                <a:latin typeface="+mn-lt"/>
              </a:rPr>
              <a:t>Tribe (Jana), Tribal Unit (Vis), Village (Grama), Family (Kula), Head of the family (</a:t>
            </a:r>
            <a:r>
              <a:rPr lang="en-US" sz="2400" b="1" dirty="0" err="1">
                <a:latin typeface="+mn-lt"/>
              </a:rPr>
              <a:t>Kulapa</a:t>
            </a:r>
            <a:r>
              <a:rPr lang="en-US" sz="2400" b="1" dirty="0">
                <a:latin typeface="+mn-lt"/>
              </a:rPr>
              <a:t>).</a:t>
            </a:r>
            <a:endParaRPr lang="en-IN" sz="2400" b="1" dirty="0">
              <a:latin typeface="+mn-lt"/>
            </a:endParaRPr>
          </a:p>
        </p:txBody>
      </p:sp>
      <p:sp>
        <p:nvSpPr>
          <p:cNvPr id="3" name="Content Placeholder 2">
            <a:extLst>
              <a:ext uri="{FF2B5EF4-FFF2-40B4-BE49-F238E27FC236}">
                <a16:creationId xmlns:a16="http://schemas.microsoft.com/office/drawing/2014/main" xmlns="" id="{6CB413E1-4554-4980-C5EF-4B03062AC62D}"/>
              </a:ext>
            </a:extLst>
          </p:cNvPr>
          <p:cNvSpPr>
            <a:spLocks noGrp="1"/>
          </p:cNvSpPr>
          <p:nvPr>
            <p:ph idx="1"/>
          </p:nvPr>
        </p:nvSpPr>
        <p:spPr>
          <a:xfrm>
            <a:off x="0" y="773724"/>
            <a:ext cx="12192000" cy="5735759"/>
          </a:xfrm>
        </p:spPr>
        <p:txBody>
          <a:bodyPr>
            <a:normAutofit/>
          </a:bodyPr>
          <a:lstStyle/>
          <a:p>
            <a:pPr marL="0" indent="0">
              <a:buNone/>
            </a:pPr>
            <a:r>
              <a:rPr lang="en-US" dirty="0"/>
              <a:t>Society was patriarchal. The birth of a son was the common desire of the people. The importance given to the male members is reflected in the hymns, where the desire for a son is a constant prayer.</a:t>
            </a:r>
          </a:p>
          <a:p>
            <a:pPr marL="0" indent="0">
              <a:buNone/>
            </a:pPr>
            <a:r>
              <a:rPr lang="en-US" dirty="0"/>
              <a:t>Even though society was patriarchal, women also had an important position in it. They were educated and they had access to the assemblies. There are also instances of women who composed hymns. They had a right to choose their partners, and could marry late. However women were always thought to be dependent on their fathers, brothers or husbands. Education was imparted orally, but the tradition of education was not very well developed in this period.</a:t>
            </a:r>
          </a:p>
          <a:p>
            <a:pPr marL="0" indent="0">
              <a:buNone/>
            </a:pPr>
            <a:r>
              <a:rPr lang="en-US" dirty="0"/>
              <a:t>The authors of the Rigveda distinguished themselves from other groups whom they called </a:t>
            </a:r>
            <a:r>
              <a:rPr lang="en-US" dirty="0" err="1"/>
              <a:t>Dasas</a:t>
            </a:r>
            <a:r>
              <a:rPr lang="en-US" dirty="0"/>
              <a:t> and </a:t>
            </a:r>
            <a:r>
              <a:rPr lang="en-US" dirty="0" err="1"/>
              <a:t>Dasyus</a:t>
            </a:r>
            <a:r>
              <a:rPr lang="en-US" dirty="0"/>
              <a:t>. The </a:t>
            </a:r>
            <a:r>
              <a:rPr lang="en-US" dirty="0" err="1"/>
              <a:t>Dasas</a:t>
            </a:r>
            <a:r>
              <a:rPr lang="en-US" dirty="0"/>
              <a:t> are described as dark, full-lipped, snub-nosed, worshippers of the phallus and of hostile speech. They were rich in cattle and lived in fortified strongholds. We learn about another people called the Panis who were wealthy in cattle treasures. The term </a:t>
            </a:r>
            <a:r>
              <a:rPr lang="en-US" dirty="0" err="1"/>
              <a:t>Pani</a:t>
            </a:r>
            <a:r>
              <a:rPr lang="en-US" dirty="0"/>
              <a:t> came to be associated with merchants and wealth in the subsequent ages. These groups fought and befriended each other from time to time and one cannot define them as separate racial or the linguistic groups. For example, the most famous chief mentioned in the Rigveda is </a:t>
            </a:r>
            <a:r>
              <a:rPr lang="en-US" dirty="0" err="1"/>
              <a:t>Sudasa</a:t>
            </a:r>
            <a:r>
              <a:rPr lang="en-US" dirty="0"/>
              <a:t> who led the Bharata tribe in the battle of the Ten Kings. The </a:t>
            </a:r>
            <a:r>
              <a:rPr lang="en-US" dirty="0" err="1"/>
              <a:t>Dasa</a:t>
            </a:r>
            <a:r>
              <a:rPr lang="en-US" dirty="0"/>
              <a:t> ending in his name might suggest some links with the </a:t>
            </a:r>
            <a:r>
              <a:rPr lang="en-US" dirty="0" err="1"/>
              <a:t>Dasas</a:t>
            </a:r>
            <a:r>
              <a:rPr lang="en-US" dirty="0"/>
              <a:t>. However, the presence of different groups in the same area might have contributed to the emergence of the varna system.</a:t>
            </a:r>
            <a:endParaRPr lang="en-IN" dirty="0"/>
          </a:p>
        </p:txBody>
      </p:sp>
    </p:spTree>
    <p:extLst>
      <p:ext uri="{BB962C8B-B14F-4D97-AF65-F5344CB8AC3E}">
        <p14:creationId xmlns:p14="http://schemas.microsoft.com/office/powerpoint/2010/main" xmlns="" val="76836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A284FA-FFCA-FA4E-24BC-23C40AF7DD20}"/>
              </a:ext>
            </a:extLst>
          </p:cNvPr>
          <p:cNvSpPr>
            <a:spLocks noGrp="1"/>
          </p:cNvSpPr>
          <p:nvPr>
            <p:ph type="title"/>
          </p:nvPr>
        </p:nvSpPr>
        <p:spPr>
          <a:xfrm>
            <a:off x="0" y="1"/>
            <a:ext cx="12192000" cy="1690688"/>
          </a:xfrm>
        </p:spPr>
        <p:txBody>
          <a:bodyPr>
            <a:noAutofit/>
          </a:bodyPr>
          <a:lstStyle/>
          <a:p>
            <a:r>
              <a:rPr lang="en-US" sz="2400" dirty="0">
                <a:latin typeface="+mn-lt"/>
              </a:rPr>
              <a:t>Various occupational groups such as those of weavers, smiths, carpenters, leather workers, chariot-makers, priests etc. are also mentioned. The chariot-makers occupied special social status. There are no references to beggars, wage-earners or wages in the Rigveda. However, society was economically stratified, and we do find references to rich people possessing chariots, cattle, etc. and making generous gifts of them.</a:t>
            </a:r>
            <a:endParaRPr lang="en-IN" sz="2400" dirty="0">
              <a:latin typeface="+mn-lt"/>
            </a:endParaRPr>
          </a:p>
        </p:txBody>
      </p:sp>
    </p:spTree>
    <p:extLst>
      <p:ext uri="{BB962C8B-B14F-4D97-AF65-F5344CB8AC3E}">
        <p14:creationId xmlns:p14="http://schemas.microsoft.com/office/powerpoint/2010/main" xmlns="" val="3226288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27DFE5-3EB8-A271-C0D4-BB9DAB872F55}"/>
              </a:ext>
            </a:extLst>
          </p:cNvPr>
          <p:cNvSpPr>
            <a:spLocks noGrp="1"/>
          </p:cNvSpPr>
          <p:nvPr>
            <p:ph type="ctrTitle"/>
          </p:nvPr>
        </p:nvSpPr>
        <p:spPr>
          <a:xfrm>
            <a:off x="0" y="0"/>
            <a:ext cx="12192000" cy="984738"/>
          </a:xfrm>
        </p:spPr>
        <p:txBody>
          <a:bodyPr/>
          <a:lstStyle/>
          <a:p>
            <a:r>
              <a:rPr lang="en-IN" b="1" spc="600" dirty="0">
                <a:latin typeface="+mn-lt"/>
              </a:rPr>
              <a:t>POLITY</a:t>
            </a:r>
          </a:p>
        </p:txBody>
      </p:sp>
      <p:sp>
        <p:nvSpPr>
          <p:cNvPr id="3" name="Subtitle 2">
            <a:extLst>
              <a:ext uri="{FF2B5EF4-FFF2-40B4-BE49-F238E27FC236}">
                <a16:creationId xmlns:a16="http://schemas.microsoft.com/office/drawing/2014/main" xmlns="" id="{52A4FAF2-B5CF-521A-C681-3E12A25FE50B}"/>
              </a:ext>
            </a:extLst>
          </p:cNvPr>
          <p:cNvSpPr>
            <a:spLocks noGrp="1"/>
          </p:cNvSpPr>
          <p:nvPr>
            <p:ph type="subTitle" idx="1"/>
          </p:nvPr>
        </p:nvSpPr>
        <p:spPr>
          <a:xfrm>
            <a:off x="0" y="844062"/>
            <a:ext cx="12192000" cy="6013938"/>
          </a:xfrm>
        </p:spPr>
        <p:txBody>
          <a:bodyPr/>
          <a:lstStyle/>
          <a:p>
            <a:pPr algn="just"/>
            <a:r>
              <a:rPr lang="en-US" dirty="0"/>
              <a:t>The tribal polity was not completely egalitarian. A division is found in the Rigveda itself, which is seen in references to two groups — the </a:t>
            </a:r>
            <a:r>
              <a:rPr lang="en-US" dirty="0" err="1"/>
              <a:t>Rajanyas</a:t>
            </a:r>
            <a:r>
              <a:rPr lang="en-US" dirty="0"/>
              <a:t>, or those who fought the wars, and are credited to be the senior lineage, and the rest of the clansmen or the vis, who formed the junior lineage. Though none of the groups occupied a distinct social hierarchy, constant conflicts and inter-tribal wars helped to create a division in the society. The growing needs for more pasture lands, cattle for the protection of people and their settlement all probably contributed to an increase in inter and intra-tribal conflicts and warfare. The clans held large yajnas or sacrifices to help the warrior groups in the wars. In these yajnas the officiating priest or the </a:t>
            </a:r>
            <a:r>
              <a:rPr lang="en-US" dirty="0" err="1"/>
              <a:t>purohita</a:t>
            </a:r>
            <a:r>
              <a:rPr lang="en-US" dirty="0"/>
              <a:t> acted as the mediator between his clansmen and the gods. He also invoked the gods’ blessings for the tribal chief, for his success in the wars. Initially, the whole clan participated in these yajnas on an equal footing. Large scale distribution of wealth, food, etc. was made during these sacrifices and members got an equal share. But with the growing incidence of conflicts and fights, yajnas or sacrifices also became important and the </a:t>
            </a:r>
            <a:r>
              <a:rPr lang="en-US" dirty="0" err="1"/>
              <a:t>purohita</a:t>
            </a:r>
            <a:r>
              <a:rPr lang="en-US" dirty="0"/>
              <a:t> assumed a special status in the society. In the later part of our period, they received a major share of the gifts from the rajas and assumed a superior position vis-</a:t>
            </a:r>
            <a:r>
              <a:rPr lang="en-US" dirty="0" err="1"/>
              <a:t>avis</a:t>
            </a:r>
            <a:r>
              <a:rPr lang="en-US" dirty="0"/>
              <a:t> the other clan members.</a:t>
            </a:r>
            <a:endParaRPr lang="en-IN" dirty="0"/>
          </a:p>
        </p:txBody>
      </p:sp>
    </p:spTree>
    <p:extLst>
      <p:ext uri="{BB962C8B-B14F-4D97-AF65-F5344CB8AC3E}">
        <p14:creationId xmlns:p14="http://schemas.microsoft.com/office/powerpoint/2010/main" xmlns="" val="621871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F621DD-D614-FDEE-DF3A-CE4D2FAACDDD}"/>
              </a:ext>
            </a:extLst>
          </p:cNvPr>
          <p:cNvSpPr>
            <a:spLocks noGrp="1"/>
          </p:cNvSpPr>
          <p:nvPr>
            <p:ph type="title"/>
          </p:nvPr>
        </p:nvSpPr>
        <p:spPr>
          <a:xfrm>
            <a:off x="0" y="1"/>
            <a:ext cx="12192000" cy="2871056"/>
          </a:xfrm>
        </p:spPr>
        <p:txBody>
          <a:bodyPr>
            <a:noAutofit/>
          </a:bodyPr>
          <a:lstStyle/>
          <a:p>
            <a:r>
              <a:rPr lang="en-US" sz="2000" dirty="0">
                <a:latin typeface="+mn-lt"/>
              </a:rPr>
              <a:t>The office of the raja also assumed importance on account of wars, etc. and the division between the senior and the junior lineages became sharper. At what point of time these political distinctions became apparent is difficult to state, but we must remember that the 10th book of the Rigveda contains the ‘</a:t>
            </a:r>
            <a:r>
              <a:rPr lang="en-US" sz="2000" dirty="0" err="1">
                <a:latin typeface="+mn-lt"/>
              </a:rPr>
              <a:t>PurushaSukta</a:t>
            </a:r>
            <a:r>
              <a:rPr lang="en-US" sz="2000" dirty="0">
                <a:latin typeface="+mn-lt"/>
              </a:rPr>
              <a:t>’ hymn, and in the Later Vedic texts we find evidence of the superior </a:t>
            </a:r>
            <a:r>
              <a:rPr lang="en-US" sz="2000" dirty="0" err="1">
                <a:latin typeface="+mn-lt"/>
              </a:rPr>
              <a:t>rajnaya</a:t>
            </a:r>
            <a:r>
              <a:rPr lang="en-US" sz="2000" dirty="0">
                <a:latin typeface="+mn-lt"/>
              </a:rPr>
              <a:t> groups, assuming the status of the Kshatriya, a separate varna by itself. These developments took place after 1000 BCE. This does not mean that the society was stagnant during our period of study. In fact it was changing slowly but surely leading to the development, in the Later Vedic phase, of a complex socio-political structure.</a:t>
            </a:r>
            <a:endParaRPr lang="en-IN" sz="2000" dirty="0">
              <a:latin typeface="+mn-lt"/>
            </a:endParaRPr>
          </a:p>
        </p:txBody>
      </p:sp>
      <p:sp>
        <p:nvSpPr>
          <p:cNvPr id="3" name="Content Placeholder 2">
            <a:extLst>
              <a:ext uri="{FF2B5EF4-FFF2-40B4-BE49-F238E27FC236}">
                <a16:creationId xmlns:a16="http://schemas.microsoft.com/office/drawing/2014/main" xmlns="" id="{98A46CF1-DD82-A93F-91ED-37761B85E5C9}"/>
              </a:ext>
            </a:extLst>
          </p:cNvPr>
          <p:cNvSpPr>
            <a:spLocks noGrp="1"/>
          </p:cNvSpPr>
          <p:nvPr>
            <p:ph idx="1"/>
          </p:nvPr>
        </p:nvSpPr>
        <p:spPr>
          <a:xfrm>
            <a:off x="810882" y="2950234"/>
            <a:ext cx="11179835" cy="3502324"/>
          </a:xfrm>
        </p:spPr>
        <p:txBody>
          <a:bodyPr>
            <a:normAutofit/>
          </a:bodyPr>
          <a:lstStyle/>
          <a:p>
            <a:pPr marL="0" indent="0">
              <a:buNone/>
            </a:pPr>
            <a:r>
              <a:rPr lang="en-US" dirty="0"/>
              <a:t>Tribal assemblies e.g. the </a:t>
            </a:r>
            <a:r>
              <a:rPr lang="en-US" dirty="0" err="1"/>
              <a:t>Gana</a:t>
            </a:r>
            <a:r>
              <a:rPr lang="en-US" dirty="0"/>
              <a:t>, </a:t>
            </a:r>
            <a:r>
              <a:rPr lang="en-US" dirty="0" err="1"/>
              <a:t>Vidatha</a:t>
            </a:r>
            <a:r>
              <a:rPr lang="en-US" dirty="0"/>
              <a:t>, Sabha and Samiti are mentioned in the Rigveda. The Sabha may have been the council of select clan members and the Samiti perhaps comprised the whole clan. These assemblies performed the functions of the government and administration and were also involved in the selection of the raja from amongst the clansmen. They thus kept the power of the warriors in check. However, as stated before, though we do not find well defined political hierarchy in the Early Vedic set up, the changes during the period gave rise to a socio-political hierarchy which manifested itself in the origin of the Varna system during the ‘Later Vedic phase’. Early Vedic Society was governed by tribal values and norms and was largely egalitarian.</a:t>
            </a:r>
            <a:endParaRPr lang="en-IN" dirty="0"/>
          </a:p>
        </p:txBody>
      </p:sp>
    </p:spTree>
    <p:extLst>
      <p:ext uri="{BB962C8B-B14F-4D97-AF65-F5344CB8AC3E}">
        <p14:creationId xmlns:p14="http://schemas.microsoft.com/office/powerpoint/2010/main" xmlns="" val="1492234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544038-D2C5-39B7-0741-91F1B142868F}"/>
              </a:ext>
            </a:extLst>
          </p:cNvPr>
          <p:cNvSpPr>
            <a:spLocks noGrp="1"/>
          </p:cNvSpPr>
          <p:nvPr>
            <p:ph type="title"/>
          </p:nvPr>
        </p:nvSpPr>
        <p:spPr>
          <a:xfrm>
            <a:off x="0" y="2"/>
            <a:ext cx="12192000" cy="681036"/>
          </a:xfrm>
        </p:spPr>
        <p:txBody>
          <a:bodyPr>
            <a:normAutofit/>
          </a:bodyPr>
          <a:lstStyle/>
          <a:p>
            <a:pPr algn="ctr"/>
            <a:r>
              <a:rPr lang="en-IN" b="1" dirty="0">
                <a:latin typeface="Algerian" panose="04020705040A02060702" pitchFamily="82" charset="0"/>
              </a:rPr>
              <a:t>RELIGION</a:t>
            </a:r>
          </a:p>
        </p:txBody>
      </p:sp>
      <p:sp>
        <p:nvSpPr>
          <p:cNvPr id="3" name="Content Placeholder 2">
            <a:extLst>
              <a:ext uri="{FF2B5EF4-FFF2-40B4-BE49-F238E27FC236}">
                <a16:creationId xmlns:a16="http://schemas.microsoft.com/office/drawing/2014/main" xmlns="" id="{2AC1B796-6283-AD01-B63B-36382D9972B9}"/>
              </a:ext>
            </a:extLst>
          </p:cNvPr>
          <p:cNvSpPr>
            <a:spLocks noGrp="1"/>
          </p:cNvSpPr>
          <p:nvPr>
            <p:ph idx="1"/>
          </p:nvPr>
        </p:nvSpPr>
        <p:spPr>
          <a:xfrm>
            <a:off x="0" y="550984"/>
            <a:ext cx="12192000" cy="6307013"/>
          </a:xfrm>
        </p:spPr>
        <p:txBody>
          <a:bodyPr/>
          <a:lstStyle/>
          <a:p>
            <a:pPr marL="0" indent="0">
              <a:buNone/>
            </a:pPr>
            <a:r>
              <a:rPr lang="en-US" dirty="0"/>
              <a:t>The religious ideas of the Vedic people are reflected in the hymns of the Rigveda. They venerated the natural forces around them (like wind, water, rain, thunder, fire etc.) which they could not control, and invested nature with divinity conceived in human forms, which were mostly masculine. Very few female deities were venerated. The religion thus reflected the patriarchal society and was that of primitive animism.</a:t>
            </a:r>
          </a:p>
          <a:p>
            <a:pPr marL="0" indent="0">
              <a:buNone/>
            </a:pPr>
            <a:r>
              <a:rPr lang="en-US" dirty="0"/>
              <a:t>Indra was the god of strength, who was invoked to destroy the enemies. He was the God of thunder and was the rainmaker who was asked periodically to release the water. He could not be vanquished. Thus thunder and rain (natural phenomena) were related with strength, which was personified in a masculine form, represented in the god Indra. The concept of a tribal chief, who was a war-lord is also found represented in the character of Indra</a:t>
            </a:r>
            <a:endParaRPr lang="en-IN" dirty="0"/>
          </a:p>
        </p:txBody>
      </p:sp>
    </p:spTree>
    <p:extLst>
      <p:ext uri="{BB962C8B-B14F-4D97-AF65-F5344CB8AC3E}">
        <p14:creationId xmlns:p14="http://schemas.microsoft.com/office/powerpoint/2010/main" xmlns="" val="1656504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69E968-A194-294A-84A2-38E43B2A7234}"/>
              </a:ext>
            </a:extLst>
          </p:cNvPr>
          <p:cNvSpPr>
            <a:spLocks noGrp="1"/>
          </p:cNvSpPr>
          <p:nvPr>
            <p:ph type="title"/>
          </p:nvPr>
        </p:nvSpPr>
        <p:spPr>
          <a:xfrm>
            <a:off x="0" y="0"/>
            <a:ext cx="12192000" cy="2461846"/>
          </a:xfrm>
        </p:spPr>
        <p:txBody>
          <a:bodyPr>
            <a:normAutofit fontScale="90000"/>
          </a:bodyPr>
          <a:lstStyle/>
          <a:p>
            <a:r>
              <a:rPr lang="en-US" sz="2400" dirty="0">
                <a:latin typeface="+mn-lt"/>
              </a:rPr>
              <a:t>Agni, next in importance to Indra, was the god of fire. He was considered to be an intermediary between heaven and earth i.e., between gods and men. He dominated the domestic hearth and marriages were solemnized in his presence. Fire destroyed dirt and germs, and hence Agni was considered to be pure. The importance of Agni can be related to that of the yajna or sacrifice in the Early Vedic society. It was supposed that the oblations offered to Agni were carried to the gods in the form of smoke. </a:t>
            </a:r>
            <a:r>
              <a:rPr lang="en-US" sz="2400" dirty="0" err="1">
                <a:latin typeface="+mn-lt"/>
              </a:rPr>
              <a:t>Varuna</a:t>
            </a:r>
            <a:r>
              <a:rPr lang="en-US" sz="2400" dirty="0">
                <a:latin typeface="+mn-lt"/>
              </a:rPr>
              <a:t> personified water, and he was the upholder of the natural order of the universe</a:t>
            </a:r>
            <a:r>
              <a:rPr lang="en-US" sz="1050" dirty="0"/>
              <a:t>.</a:t>
            </a:r>
            <a:endParaRPr lang="en-IN" sz="2400" dirty="0">
              <a:latin typeface="+mn-lt"/>
            </a:endParaRPr>
          </a:p>
        </p:txBody>
      </p:sp>
      <p:sp>
        <p:nvSpPr>
          <p:cNvPr id="4" name="TextBox 3">
            <a:extLst>
              <a:ext uri="{FF2B5EF4-FFF2-40B4-BE49-F238E27FC236}">
                <a16:creationId xmlns:a16="http://schemas.microsoft.com/office/drawing/2014/main" xmlns="" id="{F3CA022C-E2F2-0148-14F2-1E751771B8E8}"/>
              </a:ext>
            </a:extLst>
          </p:cNvPr>
          <p:cNvSpPr txBox="1"/>
          <p:nvPr/>
        </p:nvSpPr>
        <p:spPr>
          <a:xfrm>
            <a:off x="0" y="2644170"/>
            <a:ext cx="11371385" cy="1569660"/>
          </a:xfrm>
          <a:prstGeom prst="rect">
            <a:avLst/>
          </a:prstGeom>
          <a:noFill/>
        </p:spPr>
        <p:txBody>
          <a:bodyPr wrap="square" rtlCol="0">
            <a:spAutoFit/>
          </a:bodyPr>
          <a:lstStyle/>
          <a:p>
            <a:r>
              <a:rPr lang="en-US" sz="2400" dirty="0"/>
              <a:t>Yama was the god of death and had an important place in the Early Vedic religious beliefs. There were many other gods e.g. Surya, Soma (also a drink), Savitri, Rudra etc., and hosts of celestial beings like </a:t>
            </a:r>
            <a:r>
              <a:rPr lang="en-US" sz="2400" dirty="0" err="1"/>
              <a:t>Gandharvas</a:t>
            </a:r>
            <a:r>
              <a:rPr lang="en-US" sz="2400" dirty="0"/>
              <a:t>, Apsaras, </a:t>
            </a:r>
            <a:r>
              <a:rPr lang="en-US" sz="2400" dirty="0" err="1"/>
              <a:t>Maruts</a:t>
            </a:r>
            <a:r>
              <a:rPr lang="en-US" sz="2400" dirty="0"/>
              <a:t> to whom prayers and hymns were addressed in the Rigveda.</a:t>
            </a:r>
            <a:endParaRPr lang="en-IN" sz="2400" dirty="0"/>
          </a:p>
        </p:txBody>
      </p:sp>
    </p:spTree>
    <p:extLst>
      <p:ext uri="{BB962C8B-B14F-4D97-AF65-F5344CB8AC3E}">
        <p14:creationId xmlns:p14="http://schemas.microsoft.com/office/powerpoint/2010/main" xmlns="" val="387486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11FB13-1424-324F-9DD0-2FB2D68A8AF3}"/>
              </a:ext>
            </a:extLst>
          </p:cNvPr>
          <p:cNvSpPr>
            <a:spLocks noGrp="1"/>
          </p:cNvSpPr>
          <p:nvPr>
            <p:ph type="ctrTitle"/>
          </p:nvPr>
        </p:nvSpPr>
        <p:spPr>
          <a:xfrm>
            <a:off x="0" y="0"/>
            <a:ext cx="12192000" cy="2250831"/>
          </a:xfrm>
        </p:spPr>
        <p:txBody>
          <a:bodyPr>
            <a:normAutofit/>
          </a:bodyPr>
          <a:lstStyle/>
          <a:p>
            <a:pPr algn="l"/>
            <a:r>
              <a:rPr lang="en-US" sz="2000" dirty="0">
                <a:latin typeface="+mn-lt"/>
              </a:rPr>
              <a:t>The Vedic religion was sacrificial in nature. Sacrifices or yajnas were performed:</a:t>
            </a:r>
            <a:br>
              <a:rPr lang="en-US" sz="2000" dirty="0">
                <a:latin typeface="+mn-lt"/>
              </a:rPr>
            </a:br>
            <a:r>
              <a:rPr lang="en-US" sz="2000" dirty="0">
                <a:latin typeface="+mn-lt"/>
              </a:rPr>
              <a:t/>
            </a:r>
            <a:br>
              <a:rPr lang="en-US" sz="2000" dirty="0">
                <a:latin typeface="+mn-lt"/>
              </a:rPr>
            </a:br>
            <a:r>
              <a:rPr lang="en-IN" sz="2000" dirty="0">
                <a:solidFill>
                  <a:srgbClr val="FF0000"/>
                </a:solidFill>
                <a:latin typeface="+mn-lt"/>
              </a:rPr>
              <a:t>to invoke the gods</a:t>
            </a:r>
            <a:br>
              <a:rPr lang="en-IN" sz="2000" dirty="0">
                <a:solidFill>
                  <a:srgbClr val="FF0000"/>
                </a:solidFill>
                <a:latin typeface="+mn-lt"/>
              </a:rPr>
            </a:br>
            <a:r>
              <a:rPr lang="en-US" sz="2000" dirty="0">
                <a:solidFill>
                  <a:srgbClr val="FF0000"/>
                </a:solidFill>
                <a:latin typeface="+mn-lt"/>
              </a:rPr>
              <a:t>in order to grant boons; victory in battles,</a:t>
            </a:r>
            <a:br>
              <a:rPr lang="en-US" sz="2000" dirty="0">
                <a:solidFill>
                  <a:srgbClr val="FF0000"/>
                </a:solidFill>
                <a:latin typeface="+mn-lt"/>
              </a:rPr>
            </a:br>
            <a:r>
              <a:rPr lang="en-US" sz="2000" dirty="0">
                <a:solidFill>
                  <a:srgbClr val="FF0000"/>
                </a:solidFill>
                <a:latin typeface="+mn-lt"/>
              </a:rPr>
              <a:t>or for acquisition of cattle, sons etc.</a:t>
            </a:r>
            <a:endParaRPr lang="en-IN" sz="2000" dirty="0">
              <a:solidFill>
                <a:srgbClr val="FF0000"/>
              </a:solidFill>
              <a:latin typeface="+mn-lt"/>
            </a:endParaRPr>
          </a:p>
        </p:txBody>
      </p:sp>
      <p:sp>
        <p:nvSpPr>
          <p:cNvPr id="3" name="Subtitle 2">
            <a:extLst>
              <a:ext uri="{FF2B5EF4-FFF2-40B4-BE49-F238E27FC236}">
                <a16:creationId xmlns:a16="http://schemas.microsoft.com/office/drawing/2014/main" xmlns="" id="{88F43345-BF3D-8292-59CA-2DC1976782C2}"/>
              </a:ext>
            </a:extLst>
          </p:cNvPr>
          <p:cNvSpPr>
            <a:spLocks noGrp="1"/>
          </p:cNvSpPr>
          <p:nvPr>
            <p:ph type="subTitle" idx="1"/>
          </p:nvPr>
        </p:nvSpPr>
        <p:spPr>
          <a:xfrm>
            <a:off x="163902" y="2250832"/>
            <a:ext cx="12028098" cy="4426014"/>
          </a:xfrm>
        </p:spPr>
        <p:txBody>
          <a:bodyPr>
            <a:normAutofit/>
          </a:bodyPr>
          <a:lstStyle/>
          <a:p>
            <a:pPr algn="l"/>
            <a:r>
              <a:rPr lang="en-US" sz="1600" dirty="0"/>
              <a:t>We find some hymns dedicated to the power residing in the sacrificial implements, especially to the sacrificial altar, to the stones used for pressing the Soma plant, to the weapons of war, drums, mortars etc. Hymns and prayers were recited in these sacrifices and generally priests performed these yajnas. The growing importance of sacrifices in the Vedic society resulted in the growing importance of priests as well. The ritual of sacrifice also led to the growth and development in the knowledge of mathematics and animal anatomy. Elementary mathematics was necessary to make the calculations which were required to establish the positions of various objects in the sacrificial area. Also, the frequent sacrifices of animals led to a knowledge of their anatomy. For the Vedic people, the world grew out of a vast cosmic sacrifice. Religion was not based on magico-ritual formulae, rather it stressed direct communication with the gods through sacrifices, hymns etc. Gods were not worshipped for the spiritual upliftment of the people, nor for any other abstract philosophical concepts, but were invoked to grant material gains.</a:t>
            </a:r>
            <a:endParaRPr lang="en-IN" sz="1600" dirty="0"/>
          </a:p>
        </p:txBody>
      </p:sp>
    </p:spTree>
    <p:extLst>
      <p:ext uri="{BB962C8B-B14F-4D97-AF65-F5344CB8AC3E}">
        <p14:creationId xmlns:p14="http://schemas.microsoft.com/office/powerpoint/2010/main" xmlns="" val="1437697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5AA7D7-FC7C-885E-E0E4-BA28447724A2}"/>
              </a:ext>
            </a:extLst>
          </p:cNvPr>
          <p:cNvSpPr>
            <a:spLocks noGrp="1"/>
          </p:cNvSpPr>
          <p:nvPr>
            <p:ph type="ctrTitle"/>
          </p:nvPr>
        </p:nvSpPr>
        <p:spPr>
          <a:xfrm>
            <a:off x="267418" y="1794295"/>
            <a:ext cx="11404121" cy="3131389"/>
          </a:xfrm>
        </p:spPr>
        <p:txBody>
          <a:bodyPr>
            <a:noAutofit/>
          </a:bodyPr>
          <a:lstStyle/>
          <a:p>
            <a:pPr algn="l"/>
            <a:r>
              <a:rPr lang="en-US" sz="2400" dirty="0"/>
              <a:t>Sacrificial religion is a religion of the pastoral people. Animal sacrifice is rampant in the pastoral society, where the older animals which can no longer produce milk or meat, or used for breeding purposes, i.e. those who are no longer economically viable, are killed in order to lessen the burden on their owner. Hence animal sacrifice was one way of destroying the old animals and thus had an important role in the society. In the agrarian society however older animals are employed in the fields, used for traction purposes and hence the destruction of animals is frowned upon by a society which primarily depends on agricultural activities. Thus the Vedic religion reflected the patriarchal pastoral society and was materialistic in perspective.</a:t>
            </a:r>
            <a:endParaRPr lang="en-IN" sz="2400" dirty="0"/>
          </a:p>
        </p:txBody>
      </p:sp>
    </p:spTree>
    <p:extLst>
      <p:ext uri="{BB962C8B-B14F-4D97-AF65-F5344CB8AC3E}">
        <p14:creationId xmlns:p14="http://schemas.microsoft.com/office/powerpoint/2010/main" xmlns="" val="1982757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552D2C-A24A-B50B-621C-A97A562CE848}"/>
              </a:ext>
            </a:extLst>
          </p:cNvPr>
          <p:cNvSpPr>
            <a:spLocks noGrp="1"/>
          </p:cNvSpPr>
          <p:nvPr>
            <p:ph type="ctrTitle"/>
          </p:nvPr>
        </p:nvSpPr>
        <p:spPr>
          <a:xfrm>
            <a:off x="0" y="1"/>
            <a:ext cx="12192000" cy="1008184"/>
          </a:xfrm>
        </p:spPr>
        <p:txBody>
          <a:bodyPr/>
          <a:lstStyle/>
          <a:p>
            <a:r>
              <a:rPr lang="en-IN" b="1" i="1" dirty="0">
                <a:solidFill>
                  <a:srgbClr val="C00000"/>
                </a:solidFill>
                <a:effectLst>
                  <a:outerShdw blurRad="38100" dist="38100" dir="2700000" algn="tl">
                    <a:srgbClr val="000000">
                      <a:alpha val="43137"/>
                    </a:srgbClr>
                  </a:outerShdw>
                </a:effectLst>
              </a:rPr>
              <a:t>SUMMARY</a:t>
            </a:r>
          </a:p>
        </p:txBody>
      </p:sp>
      <p:sp>
        <p:nvSpPr>
          <p:cNvPr id="3" name="Subtitle 2">
            <a:extLst>
              <a:ext uri="{FF2B5EF4-FFF2-40B4-BE49-F238E27FC236}">
                <a16:creationId xmlns:a16="http://schemas.microsoft.com/office/drawing/2014/main" xmlns="" id="{743FC6B3-104C-EEA8-F9B3-9399ECA449C6}"/>
              </a:ext>
            </a:extLst>
          </p:cNvPr>
          <p:cNvSpPr>
            <a:spLocks noGrp="1"/>
          </p:cNvSpPr>
          <p:nvPr>
            <p:ph type="subTitle" idx="1"/>
          </p:nvPr>
        </p:nvSpPr>
        <p:spPr>
          <a:xfrm>
            <a:off x="0" y="1430881"/>
            <a:ext cx="12191999" cy="5030306"/>
          </a:xfrm>
        </p:spPr>
        <p:txBody>
          <a:bodyPr>
            <a:normAutofit/>
          </a:bodyPr>
          <a:lstStyle/>
          <a:p>
            <a:pPr algn="just"/>
            <a:r>
              <a:rPr lang="en-US" sz="1600" dirty="0"/>
              <a:t>In this unit you have learnt about literary and to some extent archaeological sources which help in the reconstruction of Early Vedic society. In the light of the archaeological sources it is difficult to accept the notion of a large-scale Aryan migration. The early Vedic economy was mainly pastoral and cow was the most important form of wealth. Agriculture had secondary importance in the life of the Early Vedic people. The Early Vedic society was tribal and basically egalitarian. Clan and kinship relations formed the basis of the society and family was the basic social unit. Social divisions based on occupations had started but there was no caste division. In the Early Vedic polity, the tribal chief or the </a:t>
            </a:r>
            <a:r>
              <a:rPr lang="en-US" sz="1600" dirty="0" err="1"/>
              <a:t>Rajan</a:t>
            </a:r>
            <a:r>
              <a:rPr lang="en-US" sz="1600" dirty="0"/>
              <a:t> and the priest or the </a:t>
            </a:r>
            <a:r>
              <a:rPr lang="en-US" sz="1600" dirty="0" err="1"/>
              <a:t>Purohita</a:t>
            </a:r>
            <a:r>
              <a:rPr lang="en-US" sz="1600" dirty="0"/>
              <a:t> had important positions. Among several tribal assemblies the Sabha and the Samiti played important roles. Though there was no well-defined political hierarchy in the Early Vedic set up, the tribal polity was not completely </a:t>
            </a:r>
            <a:r>
              <a:rPr lang="en-US" sz="1600" dirty="0" err="1"/>
              <a:t>egalitarian.The</a:t>
            </a:r>
            <a:r>
              <a:rPr lang="en-US" sz="1600" dirty="0"/>
              <a:t> Early Vedic people personified the natural forces, e.g. wind, water, rain etc. and worshipped them as gods. They worshipped god not through any abstract philosophical concept but for material gains. There was growing importance of sacrifices or yajnas in the Vedic religion. What you must remember is that this society was not static but dynamic. Between 1500 BCE and 1000 BCE society was constantly evolving and newer elements in the economic, social, political and religious were operating to transform its structure. </a:t>
            </a:r>
            <a:endParaRPr lang="en-IN" sz="1600" dirty="0"/>
          </a:p>
        </p:txBody>
      </p:sp>
    </p:spTree>
    <p:extLst>
      <p:ext uri="{BB962C8B-B14F-4D97-AF65-F5344CB8AC3E}">
        <p14:creationId xmlns:p14="http://schemas.microsoft.com/office/powerpoint/2010/main" xmlns="" val="398679469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48</TotalTime>
  <Words>3699</Words>
  <Application>Microsoft Office PowerPoint</Application>
  <PresentationFormat>Custom</PresentationFormat>
  <Paragraphs>50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Gallery</vt:lpstr>
      <vt:lpstr>HISTORY OF INDIA </vt:lpstr>
      <vt:lpstr>VEDIC PERIOD</vt:lpstr>
      <vt:lpstr>On the other hand, many of the material traits, which are characteristic of the Indian civilization, are already present in the non-Vedic archaeological cultures in different parts of India. Second, when the contents of the Rigveda are compared with the contents of the Later Vedas and allied texts, it becomes clear that significant changes took place in the Vedic society itself. This means that there is no fixed cultural pattern which can be called Vedic culture or Aryan culture.</vt:lpstr>
      <vt:lpstr>The Aryans are considered to represent a linguistic group speaking Indo-European languages. They are distinguished by traditional historians and archaeologists from the non-Aryan Harappans of the preceding period. However, in making certain observations on Early Vedic society it may be fruitful to see if literary texts and archaeological evidence can supplement each other. If both types of sources are from the same region and of the same period, then they together can give us a more detailed idea on economic, social, political and religious life.</vt:lpstr>
      <vt:lpstr>SOURCES</vt:lpstr>
      <vt:lpstr>The word ‘veda’ is derived from the Sanskrit word ‘Vid’ which means ‘to know’. The Vedas are essentially a compilation of prayers and hymns, offered by different families of poets and sages to different gods. These four Vedas are also ‘Samhitas’, in the sense that they represent the oral tradition of the time. Since the hymns were meant to be recited, learnt and transmitted orally, they were not written down when they were first composed. Due to this reason, none of the Samhitas can be dated precisely. Relative dating in terms of the context of these four Samhitas has led scholars to believe that the period represented in the Rigveda can be placed between 1500 BCE to 1000 BCE. </vt:lpstr>
      <vt:lpstr>Archaeological Sources</vt:lpstr>
      <vt:lpstr>ECONOMY</vt:lpstr>
      <vt:lpstr>All these terms are derived from the word gau and suggest that social relations and all-important areas of Rigvedic life centred round the rearing of cows. Literary references to pasture lands, cow pens, dairy products and domesticated animals are also found in most of the hymns and prayers.</vt:lpstr>
      <vt:lpstr>Gift exchange and redistribution had an important economic role in the society. Tribal conflicts led to the payment of tributes and prestations, i.e. bali, to the victorious chiefs by the defeated or the subordinate groups. The rest of the clansmen of the victorious tribe had a share in the spoils and booty won in the war. The chief also fed and gave gifts to his clansmen during ceremonial occasions. This was done by him to acquire prestige.</vt:lpstr>
      <vt:lpstr>SOCIETY</vt:lpstr>
      <vt:lpstr>Tribe (Jana), Tribal Unit (Vis), Village (Grama), Family (Kula), Head of the family (Kulapa).</vt:lpstr>
      <vt:lpstr>Various occupational groups such as those of weavers, smiths, carpenters, leather workers, chariot-makers, priests etc. are also mentioned. The chariot-makers occupied special social status. There are no references to beggars, wage-earners or wages in the Rigveda. However, society was economically stratified, and we do find references to rich people possessing chariots, cattle, etc. and making generous gifts of them.</vt:lpstr>
      <vt:lpstr>POLITY</vt:lpstr>
      <vt:lpstr>The office of the raja also assumed importance on account of wars, etc. and the division between the senior and the junior lineages became sharper. At what point of time these political distinctions became apparent is difficult to state, but we must remember that the 10th book of the Rigveda contains the ‘PurushaSukta’ hymn, and in the Later Vedic texts we find evidence of the superior rajnaya groups, assuming the status of the Kshatriya, a separate varna by itself. These developments took place after 1000 BCE. This does not mean that the society was stagnant during our period of study. In fact it was changing slowly but surely leading to the development, in the Later Vedic phase, of a complex socio-political structure.</vt:lpstr>
      <vt:lpstr>RELIGION</vt:lpstr>
      <vt:lpstr>Agni, next in importance to Indra, was the god of fire. He was considered to be an intermediary between heaven and earth i.e., between gods and men. He dominated the domestic hearth and marriages were solemnized in his presence. Fire destroyed dirt and germs, and hence Agni was considered to be pure. The importance of Agni can be related to that of the yajna or sacrifice in the Early Vedic society. It was supposed that the oblations offered to Agni were carried to the gods in the form of smoke. Varuna personified water, and he was the upholder of the natural order of the universe.</vt:lpstr>
      <vt:lpstr>The Vedic religion was sacrificial in nature. Sacrifices or yajnas were performed:  to invoke the gods in order to grant boons; victory in battles, or for acquisition of cattle, sons etc.</vt:lpstr>
      <vt:lpstr>Sacrificial religion is a religion of the pastoral people. Animal sacrifice is rampant in the pastoral society, where the older animals which can no longer produce milk or meat, or used for breeding purposes, i.e. those who are no longer economically viable, are killed in order to lessen the burden on their owner. Hence animal sacrifice was one way of destroying the old animals and thus had an important role in the society. In the agrarian society however older animals are employed in the fields, used for traction purposes and hence the destruction of animals is frowned upon by a society which primarily depends on agricultural activities. Thus the Vedic religion reflected the patriarchal pastoral society and was materialistic in perspective.</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INDIA </dc:title>
  <dc:creator>Govt College Paonta</dc:creator>
  <cp:lastModifiedBy>Admin</cp:lastModifiedBy>
  <cp:revision>2</cp:revision>
  <dcterms:created xsi:type="dcterms:W3CDTF">2022-07-21T04:50:20Z</dcterms:created>
  <dcterms:modified xsi:type="dcterms:W3CDTF">2022-08-17T23:15:29Z</dcterms:modified>
</cp:coreProperties>
</file>